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71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9144000"/>
  <p:embeddedFontLst>
    <p:embeddedFont>
      <p:font typeface="Aptos Narrow" panose="020B0004020202020204" pitchFamily="34" charset="0"/>
      <p:regular r:id="rId19"/>
      <p:bold r:id="rId20"/>
    </p:embeddedFont>
    <p:embeddedFont>
      <p:font typeface="Bookman Old Style" panose="02050604050505020204" pitchFamily="18" charset="0"/>
      <p:regular r:id="rId21"/>
      <p:bold r:id="rId22"/>
      <p:italic r:id="rId23"/>
      <p:boldItalic r:id="rId24"/>
    </p:embeddedFont>
    <p:embeddedFont>
      <p:font typeface="Maven Pro" panose="020B0604020202020204" charset="0"/>
      <p:regular r:id="rId25"/>
      <p:bold r:id="rId26"/>
    </p:embeddedFont>
    <p:embeddedFont>
      <p:font typeface="Rockwell" panose="02060603020205020403" pitchFamily="18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ihJWuDbKiu/Ex4Fl0quO1bIXBc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16f26a068b_0_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316f26a068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 solución propuesta al problema que enfrentamos como personas, es la implementación de un software, el cual esta creado para gestionar paseos para la mascota y así también contribuir en la generación de confianza. La solución impactaría socialmente en el bienestar del animal, la confianza y la transparencia entre personas, el autosustento y crecimiento económico y la inclusión digital.</a:t>
            </a:r>
            <a:endParaRPr/>
          </a:p>
        </p:txBody>
      </p:sp>
      <p:sp>
        <p:nvSpPr>
          <p:cNvPr id="178" name="Google Shape;17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16f26a068b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316f26a068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16f26a068b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316f26a068b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16f26a068b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316f26a068b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ookman Old Styl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panorámica con descripción">
  <p:cSld name="Imagen panorámica con descripció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6"/>
          <p:cNvSpPr txBox="1"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ookman Old Style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6"/>
          <p:cNvSpPr>
            <a:spLocks noGrp="1"/>
          </p:cNvSpPr>
          <p:nvPr>
            <p:ph type="pic" idx="2"/>
          </p:nvPr>
        </p:nvSpPr>
        <p:spPr>
          <a:xfrm>
            <a:off x="913806" y="621321"/>
            <a:ext cx="10367564" cy="3379735"/>
          </a:xfrm>
          <a:prstGeom prst="rect">
            <a:avLst/>
          </a:prstGeom>
          <a:noFill/>
          <a:ln w="1905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sp>
      <p:sp>
        <p:nvSpPr>
          <p:cNvPr id="75" name="Google Shape;75;p26"/>
          <p:cNvSpPr txBox="1">
            <a:spLocks noGrp="1"/>
          </p:cNvSpPr>
          <p:nvPr>
            <p:ph type="body" idx="1"/>
          </p:nvPr>
        </p:nvSpPr>
        <p:spPr>
          <a:xfrm>
            <a:off x="913795" y="5108728"/>
            <a:ext cx="10365998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2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escripción">
  <p:cSld name="Título y descripció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7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body" idx="1"/>
          </p:nvPr>
        </p:nvSpPr>
        <p:spPr>
          <a:xfrm>
            <a:off x="913795" y="4204820"/>
            <a:ext cx="10353761" cy="1592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27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7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 con descripción">
  <p:cSld name="Cita con descripció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8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8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426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28"/>
          <p:cNvSpPr txBox="1">
            <a:spLocks noGrp="1"/>
          </p:cNvSpPr>
          <p:nvPr>
            <p:ph type="body" idx="2"/>
          </p:nvPr>
        </p:nvSpPr>
        <p:spPr>
          <a:xfrm>
            <a:off x="913794" y="4204821"/>
            <a:ext cx="10353762" cy="1586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28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8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92" name="Google Shape;92;p28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ckwell"/>
              <a:buNone/>
            </a:pPr>
            <a:r>
              <a:rPr lang="en-US" sz="8000" b="0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“</a:t>
            </a:r>
            <a:endParaRPr/>
          </a:p>
        </p:txBody>
      </p:sp>
      <p:sp>
        <p:nvSpPr>
          <p:cNvPr id="93" name="Google Shape;93;p28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ckwell"/>
              <a:buNone/>
            </a:pPr>
            <a:r>
              <a:rPr lang="en-US" sz="8000" b="0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rjeta de nombre">
  <p:cSld name="Tarjeta de nombre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9"/>
          <p:cNvSpPr txBox="1"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9"/>
          <p:cNvSpPr txBox="1">
            <a:spLocks noGrp="1"/>
          </p:cNvSpPr>
          <p:nvPr>
            <p:ph type="body" idx="1"/>
          </p:nvPr>
        </p:nvSpPr>
        <p:spPr>
          <a:xfrm>
            <a:off x="913794" y="4650556"/>
            <a:ext cx="10353763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29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9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3">
  <p:cSld name="Columna 3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0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0"/>
          <p:cNvSpPr txBox="1"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3" name="Google Shape;103;p30"/>
          <p:cNvSpPr txBox="1">
            <a:spLocks noGrp="1"/>
          </p:cNvSpPr>
          <p:nvPr>
            <p:ph type="body" idx="2"/>
          </p:nvPr>
        </p:nvSpPr>
        <p:spPr>
          <a:xfrm>
            <a:off x="913794" y="2911624"/>
            <a:ext cx="3298956" cy="28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4" name="Google Shape;104;p30"/>
          <p:cNvSpPr txBox="1">
            <a:spLocks noGrp="1"/>
          </p:cNvSpPr>
          <p:nvPr>
            <p:ph type="body" idx="3"/>
          </p:nvPr>
        </p:nvSpPr>
        <p:spPr>
          <a:xfrm>
            <a:off x="4444878" y="2088320"/>
            <a:ext cx="3298558" cy="82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5" name="Google Shape;105;p30"/>
          <p:cNvSpPr txBox="1">
            <a:spLocks noGrp="1"/>
          </p:cNvSpPr>
          <p:nvPr>
            <p:ph type="body" idx="4"/>
          </p:nvPr>
        </p:nvSpPr>
        <p:spPr>
          <a:xfrm>
            <a:off x="4444878" y="2911624"/>
            <a:ext cx="3299821" cy="28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30"/>
          <p:cNvSpPr txBox="1">
            <a:spLocks noGrp="1"/>
          </p:cNvSpPr>
          <p:nvPr>
            <p:ph type="body" idx="5"/>
          </p:nvPr>
        </p:nvSpPr>
        <p:spPr>
          <a:xfrm>
            <a:off x="7973298" y="2088320"/>
            <a:ext cx="3291211" cy="82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7" name="Google Shape;107;p30"/>
          <p:cNvSpPr txBox="1">
            <a:spLocks noGrp="1"/>
          </p:cNvSpPr>
          <p:nvPr>
            <p:ph type="body" idx="6"/>
          </p:nvPr>
        </p:nvSpPr>
        <p:spPr>
          <a:xfrm>
            <a:off x="7976346" y="2911624"/>
            <a:ext cx="3291211" cy="28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3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0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de imagen 3">
  <p:cSld name="Columna de imagen 3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1"/>
          <p:cNvSpPr txBox="1"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4" name="Google Shape;114;p31"/>
          <p:cNvSpPr>
            <a:spLocks noGrp="1"/>
          </p:cNvSpPr>
          <p:nvPr>
            <p:ph type="pic" idx="2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sp>
      <p:sp>
        <p:nvSpPr>
          <p:cNvPr id="115" name="Google Shape;115;p31"/>
          <p:cNvSpPr txBox="1">
            <a:spLocks noGrp="1"/>
          </p:cNvSpPr>
          <p:nvPr>
            <p:ph type="body" idx="3"/>
          </p:nvPr>
        </p:nvSpPr>
        <p:spPr>
          <a:xfrm>
            <a:off x="913795" y="4772161"/>
            <a:ext cx="3298955" cy="1019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6" name="Google Shape;116;p31"/>
          <p:cNvSpPr txBox="1">
            <a:spLocks noGrp="1"/>
          </p:cNvSpPr>
          <p:nvPr>
            <p:ph type="body" idx="4"/>
          </p:nvPr>
        </p:nvSpPr>
        <p:spPr>
          <a:xfrm>
            <a:off x="4442701" y="4195899"/>
            <a:ext cx="329898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7" name="Google Shape;117;p31"/>
          <p:cNvSpPr>
            <a:spLocks noGrp="1"/>
          </p:cNvSpPr>
          <p:nvPr>
            <p:ph type="pic" idx="5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sp>
      <p:sp>
        <p:nvSpPr>
          <p:cNvPr id="118" name="Google Shape;118;p31"/>
          <p:cNvSpPr txBox="1">
            <a:spLocks noGrp="1"/>
          </p:cNvSpPr>
          <p:nvPr>
            <p:ph type="body" idx="6"/>
          </p:nvPr>
        </p:nvSpPr>
        <p:spPr>
          <a:xfrm>
            <a:off x="4441348" y="4772160"/>
            <a:ext cx="3300336" cy="1019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9" name="Google Shape;119;p31"/>
          <p:cNvSpPr txBox="1">
            <a:spLocks noGrp="1"/>
          </p:cNvSpPr>
          <p:nvPr>
            <p:ph type="body" idx="7"/>
          </p:nvPr>
        </p:nvSpPr>
        <p:spPr>
          <a:xfrm>
            <a:off x="7973423" y="4195899"/>
            <a:ext cx="32899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p31"/>
          <p:cNvSpPr>
            <a:spLocks noGrp="1"/>
          </p:cNvSpPr>
          <p:nvPr>
            <p:ph type="pic" idx="8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sp>
      <p:sp>
        <p:nvSpPr>
          <p:cNvPr id="121" name="Google Shape;121;p31"/>
          <p:cNvSpPr txBox="1">
            <a:spLocks noGrp="1"/>
          </p:cNvSpPr>
          <p:nvPr>
            <p:ph type="body" idx="9"/>
          </p:nvPr>
        </p:nvSpPr>
        <p:spPr>
          <a:xfrm>
            <a:off x="7973298" y="4772161"/>
            <a:ext cx="3294258" cy="1019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2" name="Google Shape;122;p3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1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2"/>
          <p:cNvSpPr txBox="1">
            <a:spLocks noGrp="1"/>
          </p:cNvSpPr>
          <p:nvPr>
            <p:ph type="body" idx="1"/>
          </p:nvPr>
        </p:nvSpPr>
        <p:spPr>
          <a:xfrm rot="5400000">
            <a:off x="4243108" y="-1233249"/>
            <a:ext cx="3695136" cy="10353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3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2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3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3"/>
          <p:cNvSpPr txBox="1">
            <a:spLocks noGrp="1"/>
          </p:cNvSpPr>
          <p:nvPr>
            <p:ph type="title"/>
          </p:nvPr>
        </p:nvSpPr>
        <p:spPr>
          <a:xfrm rot="5400000">
            <a:off x="7405428" y="1929071"/>
            <a:ext cx="5181601" cy="2542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33"/>
          <p:cNvSpPr txBox="1">
            <a:spLocks noGrp="1"/>
          </p:cNvSpPr>
          <p:nvPr>
            <p:ph type="body" idx="1"/>
          </p:nvPr>
        </p:nvSpPr>
        <p:spPr>
          <a:xfrm rot="5400000">
            <a:off x="2152346" y="-628953"/>
            <a:ext cx="5181601" cy="7658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3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3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3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8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8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0"/>
          <p:cNvSpPr txBox="1">
            <a:spLocks noGrp="1"/>
          </p:cNvSpPr>
          <p:nvPr>
            <p:ph type="body" idx="1"/>
          </p:nvPr>
        </p:nvSpPr>
        <p:spPr>
          <a:xfrm>
            <a:off x="913795" y="2088319"/>
            <a:ext cx="5106004" cy="370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body" idx="2"/>
          </p:nvPr>
        </p:nvSpPr>
        <p:spPr>
          <a:xfrm>
            <a:off x="6173403" y="2088319"/>
            <a:ext cx="5094154" cy="370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1"/>
          <p:cNvSpPr txBox="1"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body" idx="2"/>
          </p:nvPr>
        </p:nvSpPr>
        <p:spPr>
          <a:xfrm>
            <a:off x="913795" y="2912232"/>
            <a:ext cx="5107208" cy="287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3"/>
          </p:nvPr>
        </p:nvSpPr>
        <p:spPr>
          <a:xfrm>
            <a:off x="6402003" y="2088320"/>
            <a:ext cx="4865554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4"/>
          </p:nvPr>
        </p:nvSpPr>
        <p:spPr>
          <a:xfrm>
            <a:off x="6172200" y="2912232"/>
            <a:ext cx="5095357" cy="287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3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4"/>
          <p:cNvSpPr txBox="1"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ookman Old Style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4"/>
          <p:cNvSpPr txBox="1">
            <a:spLocks noGrp="1"/>
          </p:cNvSpPr>
          <p:nvPr>
            <p:ph type="body" idx="1"/>
          </p:nvPr>
        </p:nvSpPr>
        <p:spPr>
          <a:xfrm>
            <a:off x="5078064" y="609600"/>
            <a:ext cx="6189492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4"/>
          <p:cNvSpPr txBox="1">
            <a:spLocks noGrp="1"/>
          </p:cNvSpPr>
          <p:nvPr>
            <p:ph type="body" idx="2"/>
          </p:nvPr>
        </p:nvSpPr>
        <p:spPr>
          <a:xfrm>
            <a:off x="917228" y="2971800"/>
            <a:ext cx="3932237" cy="2819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4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5"/>
          <p:cNvSpPr txBox="1"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5"/>
          <p:cNvSpPr>
            <a:spLocks noGrp="1"/>
          </p:cNvSpPr>
          <p:nvPr>
            <p:ph type="pic" idx="2"/>
          </p:nvPr>
        </p:nvSpPr>
        <p:spPr>
          <a:xfrm>
            <a:off x="7424804" y="758881"/>
            <a:ext cx="3255356" cy="4883038"/>
          </a:xfrm>
          <a:prstGeom prst="rect">
            <a:avLst/>
          </a:prstGeom>
          <a:noFill/>
          <a:ln w="1905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sp>
      <p:sp>
        <p:nvSpPr>
          <p:cNvPr id="68" name="Google Shape;68;p25"/>
          <p:cNvSpPr txBox="1">
            <a:spLocks noGrp="1"/>
          </p:cNvSpPr>
          <p:nvPr>
            <p:ph type="body" idx="1"/>
          </p:nvPr>
        </p:nvSpPr>
        <p:spPr>
          <a:xfrm>
            <a:off x="913794" y="2971800"/>
            <a:ext cx="593495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5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5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  <a:defRPr sz="3400" b="1" i="0" u="none" strike="noStrike" cap="none">
                <a:solidFill>
                  <a:schemeClr val="lt1"/>
                </a:solidFill>
                <a:latin typeface="Bookman Old Style"/>
                <a:ea typeface="Bookman Old Style"/>
                <a:cs typeface="Bookman Old Style"/>
                <a:sym typeface="Bookman Old Sty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41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12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11" Type="http://schemas.openxmlformats.org/officeDocument/2006/relationships/image" Target="../media/image39.png"/><Relationship Id="rId5" Type="http://schemas.openxmlformats.org/officeDocument/2006/relationships/image" Target="../media/image34.png"/><Relationship Id="rId15" Type="http://schemas.openxmlformats.org/officeDocument/2006/relationships/image" Target="../media/image42.png"/><Relationship Id="rId10" Type="http://schemas.openxmlformats.org/officeDocument/2006/relationships/image" Target="../media/image38.png"/><Relationship Id="rId4" Type="http://schemas.openxmlformats.org/officeDocument/2006/relationships/image" Target="../media/image33.jpg"/><Relationship Id="rId9" Type="http://schemas.openxmlformats.org/officeDocument/2006/relationships/image" Target="../media/image37.png"/><Relationship Id="rId1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7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13.png"/><Relationship Id="rId5" Type="http://schemas.openxmlformats.org/officeDocument/2006/relationships/image" Target="../media/image8.png"/><Relationship Id="rId1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11.pn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"/>
          <p:cNvPicPr preferRelativeResize="0"/>
          <p:nvPr/>
        </p:nvPicPr>
        <p:blipFill rotWithShape="1">
          <a:blip r:embed="rId3">
            <a:alphaModFix amt="70000"/>
          </a:blip>
          <a:srcRect r="52444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"/>
          <p:cNvSpPr txBox="1"/>
          <p:nvPr/>
        </p:nvSpPr>
        <p:spPr>
          <a:xfrm>
            <a:off x="4967905" y="5178212"/>
            <a:ext cx="6160168" cy="707886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Asignatura: Capstone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Docente: Willy Bascuñán</a:t>
            </a:r>
            <a:endParaRPr/>
          </a:p>
        </p:txBody>
      </p:sp>
      <p:sp>
        <p:nvSpPr>
          <p:cNvPr id="144" name="Google Shape;144;p1"/>
          <p:cNvSpPr txBox="1"/>
          <p:nvPr/>
        </p:nvSpPr>
        <p:spPr>
          <a:xfrm>
            <a:off x="1063926" y="3457621"/>
            <a:ext cx="2405029" cy="1431867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76200" sy="23000" kx="-12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Integrantes: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-"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Matias Toro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-"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Flavio Oliva</a:t>
            </a:r>
            <a:endParaRPr/>
          </a:p>
        </p:txBody>
      </p:sp>
      <p:pic>
        <p:nvPicPr>
          <p:cNvPr id="145" name="Google Shape;145;p1" descr="Logotip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2487" y="239492"/>
            <a:ext cx="3316446" cy="926661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sp>
        <p:nvSpPr>
          <p:cNvPr id="146" name="Google Shape;146;p1"/>
          <p:cNvSpPr txBox="1"/>
          <p:nvPr/>
        </p:nvSpPr>
        <p:spPr>
          <a:xfrm>
            <a:off x="2687824" y="1405645"/>
            <a:ext cx="6160168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PROYECTO PETSPASEADORES</a:t>
            </a:r>
            <a:endParaRPr sz="2000" b="0" i="0" u="none" strike="noStrike" cap="non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CAPSTONE</a:t>
            </a:r>
            <a:endParaRPr sz="2000" b="0" i="0" u="none" strike="noStrike" cap="non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47" name="Google Shape;147;p1"/>
          <p:cNvSpPr txBox="1"/>
          <p:nvPr/>
        </p:nvSpPr>
        <p:spPr>
          <a:xfrm>
            <a:off x="1063927" y="5070137"/>
            <a:ext cx="2405029" cy="924036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76200" sy="23000" kx="-12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Fecha: 21-11-2024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ckwell"/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04176" y="98322"/>
            <a:ext cx="2513654" cy="1504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0BA12650-E75E-AE96-C6C6-307CC2C5E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181" y="510890"/>
            <a:ext cx="10005994" cy="566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926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6f26a068b_0_58"/>
          <p:cNvSpPr txBox="1"/>
          <p:nvPr/>
        </p:nvSpPr>
        <p:spPr>
          <a:xfrm>
            <a:off x="2535451" y="228286"/>
            <a:ext cx="7121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Entregables desarrollados</a:t>
            </a:r>
            <a:endParaRPr/>
          </a:p>
        </p:txBody>
      </p:sp>
      <p:pic>
        <p:nvPicPr>
          <p:cNvPr id="254" name="Google Shape;254;g316f26a068b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261" y="1339913"/>
            <a:ext cx="4011434" cy="2365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g316f26a068b_0_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8957" y="1232176"/>
            <a:ext cx="4011434" cy="255901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316f26a068b_0_58"/>
          <p:cNvSpPr txBox="1"/>
          <p:nvPr/>
        </p:nvSpPr>
        <p:spPr>
          <a:xfrm>
            <a:off x="1680628" y="774586"/>
            <a:ext cx="16767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Modelo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4+1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57" name="Google Shape;257;g316f26a068b_0_58"/>
          <p:cNvSpPr txBox="1"/>
          <p:nvPr/>
        </p:nvSpPr>
        <p:spPr>
          <a:xfrm>
            <a:off x="7996324" y="744324"/>
            <a:ext cx="16767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Epicas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, HU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258" name="Google Shape;258;g316f26a068b_0_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521" y="4542448"/>
            <a:ext cx="3741838" cy="1951278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259" name="Google Shape;259;g316f26a068b_0_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26430" y="4566533"/>
            <a:ext cx="3457696" cy="2103657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316f26a068b_0_58"/>
          <p:cNvSpPr txBox="1"/>
          <p:nvPr/>
        </p:nvSpPr>
        <p:spPr>
          <a:xfrm>
            <a:off x="1123732" y="3884125"/>
            <a:ext cx="2521500" cy="79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Código App Web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61" name="Google Shape;261;g316f26a068b_0_58"/>
          <p:cNvSpPr txBox="1"/>
          <p:nvPr/>
        </p:nvSpPr>
        <p:spPr>
          <a:xfrm>
            <a:off x="7702563" y="3773269"/>
            <a:ext cx="2521500" cy="79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Código App Mobile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g316f26a068b_0_67" descr="Logotipo&#10;&#10;Descripción generada automáticamente con confianza baj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1850" y="5457536"/>
            <a:ext cx="1903024" cy="70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g316f26a068b_0_67" descr="Imagen que contiene dibuj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 r="60483"/>
          <a:stretch/>
        </p:blipFill>
        <p:spPr>
          <a:xfrm>
            <a:off x="7828525" y="1663325"/>
            <a:ext cx="1059371" cy="70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g316f26a068b_0_6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42650" y="2448550"/>
            <a:ext cx="1761100" cy="110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g316f26a068b_0_6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74686" y="1510167"/>
            <a:ext cx="917001" cy="91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g316f26a068b_0_6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538728" y="4402903"/>
            <a:ext cx="1859343" cy="795932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g316f26a068b_0_67"/>
          <p:cNvSpPr txBox="1"/>
          <p:nvPr/>
        </p:nvSpPr>
        <p:spPr>
          <a:xfrm>
            <a:off x="2535451" y="228286"/>
            <a:ext cx="7121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Tecnologías Utilizadas</a:t>
            </a:r>
            <a:endParaRPr/>
          </a:p>
        </p:txBody>
      </p:sp>
      <p:pic>
        <p:nvPicPr>
          <p:cNvPr id="272" name="Google Shape;272;g316f26a068b_0_6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8501" y="1736524"/>
            <a:ext cx="1442700" cy="1442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73" name="Google Shape;273;g316f26a068b_0_6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24113" y="1357245"/>
            <a:ext cx="1640365" cy="149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g316f26a068b_0_67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803275" y="1606576"/>
            <a:ext cx="1572576" cy="724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g316f26a068b_0_6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9224738" y="2720148"/>
            <a:ext cx="2496148" cy="5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316f26a068b_0_6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626550" y="2710963"/>
            <a:ext cx="1572572" cy="701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g316f26a068b_0_6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725050" y="2807386"/>
            <a:ext cx="1761101" cy="50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g316f26a068b_0_6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78501" y="4464700"/>
            <a:ext cx="1442700" cy="144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316f26a068b_0_67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3756725" y="5373376"/>
            <a:ext cx="2781998" cy="869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316f26a068b_0_67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3725050" y="4366175"/>
            <a:ext cx="2588063" cy="86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g316f26a068b_0_67" descr="Logotipo&#10;&#10;Descripción generada automáticamente con confianza baj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24750" y="1663325"/>
            <a:ext cx="1903024" cy="70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g316f26a068b_0_6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8623675" y="4546774"/>
            <a:ext cx="1761101" cy="50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g316f26a068b_0_6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848000" y="5198825"/>
            <a:ext cx="2782000" cy="110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g316f26a068b_0_6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669011" y="4342367"/>
            <a:ext cx="917001" cy="917001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316f26a068b_0_67"/>
          <p:cNvSpPr txBox="1"/>
          <p:nvPr/>
        </p:nvSpPr>
        <p:spPr>
          <a:xfrm>
            <a:off x="661488" y="3315575"/>
            <a:ext cx="1676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000" b="1">
                <a:solidFill>
                  <a:srgbClr val="FEFEFE"/>
                </a:solidFill>
              </a:rPr>
              <a:t>App Web</a:t>
            </a:r>
            <a:endParaRPr sz="1900">
              <a:solidFill>
                <a:srgbClr val="FEFEFE"/>
              </a:solidFill>
            </a:endParaRPr>
          </a:p>
        </p:txBody>
      </p:sp>
      <p:sp>
        <p:nvSpPr>
          <p:cNvPr id="286" name="Google Shape;286;g316f26a068b_0_67"/>
          <p:cNvSpPr txBox="1"/>
          <p:nvPr/>
        </p:nvSpPr>
        <p:spPr>
          <a:xfrm>
            <a:off x="661488" y="6003100"/>
            <a:ext cx="1676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000" b="1">
                <a:solidFill>
                  <a:srgbClr val="FEFEFE"/>
                </a:solidFill>
              </a:rPr>
              <a:t>App Mobile</a:t>
            </a:r>
            <a:endParaRPr sz="1900">
              <a:solidFill>
                <a:srgbClr val="FEFEFE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1"/>
          <p:cNvSpPr txBox="1"/>
          <p:nvPr/>
        </p:nvSpPr>
        <p:spPr>
          <a:xfrm>
            <a:off x="2535513" y="228286"/>
            <a:ext cx="7121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Impacto y beneficios</a:t>
            </a:r>
            <a:endParaRPr/>
          </a:p>
        </p:txBody>
      </p:sp>
      <p:pic>
        <p:nvPicPr>
          <p:cNvPr id="292" name="Google Shape;29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588" y="2176275"/>
            <a:ext cx="2228950" cy="222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11"/>
          <p:cNvSpPr txBox="1"/>
          <p:nvPr/>
        </p:nvSpPr>
        <p:spPr>
          <a:xfrm>
            <a:off x="484463" y="4680000"/>
            <a:ext cx="23532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Bienestar Animal</a:t>
            </a:r>
            <a:endParaRPr sz="150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94" name="Google Shape;294;p11"/>
          <p:cNvSpPr txBox="1"/>
          <p:nvPr/>
        </p:nvSpPr>
        <p:spPr>
          <a:xfrm>
            <a:off x="3180563" y="4538400"/>
            <a:ext cx="22290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Confianza y Transparencia</a:t>
            </a:r>
            <a:endParaRPr sz="150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95" name="Google Shape;295;p11"/>
          <p:cNvSpPr txBox="1"/>
          <p:nvPr/>
        </p:nvSpPr>
        <p:spPr>
          <a:xfrm>
            <a:off x="5638113" y="4538400"/>
            <a:ext cx="3000000" cy="9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Autosustento y Crecimiento </a:t>
            </a:r>
            <a:b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</a:br>
            <a: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Económico</a:t>
            </a:r>
            <a:endParaRPr sz="150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96" name="Google Shape;296;p11"/>
          <p:cNvSpPr txBox="1"/>
          <p:nvPr/>
        </p:nvSpPr>
        <p:spPr>
          <a:xfrm>
            <a:off x="8707538" y="468000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Inclusión Digital</a:t>
            </a:r>
            <a:endParaRPr sz="150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297" name="Google Shape;29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0037" y="2114175"/>
            <a:ext cx="2353149" cy="2353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71951" y="2352900"/>
            <a:ext cx="2120199" cy="212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30188" y="2298499"/>
            <a:ext cx="2229000" cy="22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2"/>
          <p:cNvSpPr txBox="1"/>
          <p:nvPr/>
        </p:nvSpPr>
        <p:spPr>
          <a:xfrm>
            <a:off x="2535513" y="228286"/>
            <a:ext cx="7121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Demostración</a:t>
            </a: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B04E62-6E6F-0ADE-8C77-0FFFF5888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57" y="997786"/>
            <a:ext cx="11630685" cy="5129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3"/>
          <p:cNvSpPr txBox="1"/>
          <p:nvPr/>
        </p:nvSpPr>
        <p:spPr>
          <a:xfrm>
            <a:off x="2535513" y="213636"/>
            <a:ext cx="7121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Conclusión</a:t>
            </a:r>
            <a:endParaRPr/>
          </a:p>
        </p:txBody>
      </p:sp>
      <p:sp>
        <p:nvSpPr>
          <p:cNvPr id="311" name="Google Shape;311;p13"/>
          <p:cNvSpPr txBox="1"/>
          <p:nvPr/>
        </p:nvSpPr>
        <p:spPr>
          <a:xfrm>
            <a:off x="1084375" y="1806250"/>
            <a:ext cx="6831600" cy="3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ckwell"/>
              <a:buChar char="●"/>
            </a:pPr>
            <a:r>
              <a:rPr lang="en-US" sz="2100" b="1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Solución efectiva a una necesidad común</a:t>
            </a:r>
            <a:endParaRPr sz="2100" b="1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ckwell"/>
              <a:buChar char="●"/>
            </a:pPr>
            <a:r>
              <a:rPr lang="en-US" sz="2100" b="1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Impacto positivo en el bienestar animal</a:t>
            </a:r>
            <a:endParaRPr sz="2100" b="1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ckwell"/>
              <a:buChar char="●"/>
            </a:pPr>
            <a:r>
              <a:rPr lang="en-US" sz="2100" b="1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Fomento del crecimiento económico</a:t>
            </a:r>
            <a:endParaRPr sz="2100" b="1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ckwell"/>
              <a:buChar char="●"/>
            </a:pPr>
            <a:r>
              <a:rPr lang="en-US" sz="2100" b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Confianza y seguridad</a:t>
            </a:r>
            <a:endParaRPr sz="2100" b="1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ckwell"/>
              <a:buChar char="●"/>
            </a:pPr>
            <a:r>
              <a:rPr lang="en-US" sz="2100" b="1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Conexión y comunidad</a:t>
            </a:r>
            <a:endParaRPr sz="2100" b="1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ckwell"/>
              <a:buChar char="●"/>
            </a:pPr>
            <a:r>
              <a:rPr lang="en-US" sz="2100" b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Contribución social y económica</a:t>
            </a:r>
            <a:endParaRPr sz="2100" b="1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4"/>
          <p:cNvSpPr txBox="1">
            <a:spLocks noGrp="1"/>
          </p:cNvSpPr>
          <p:nvPr>
            <p:ph type="title"/>
          </p:nvPr>
        </p:nvSpPr>
        <p:spPr>
          <a:xfrm>
            <a:off x="1600499" y="3012600"/>
            <a:ext cx="8991000" cy="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LECCIONES APRENDIDAS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"/>
          <p:cNvSpPr txBox="1">
            <a:spLocks noGrp="1"/>
          </p:cNvSpPr>
          <p:nvPr>
            <p:ph type="title"/>
          </p:nvPr>
        </p:nvSpPr>
        <p:spPr>
          <a:xfrm>
            <a:off x="2917866" y="143360"/>
            <a:ext cx="6356267" cy="1029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Bookman Old Style"/>
              <a:buNone/>
            </a:pPr>
            <a:r>
              <a:rPr lang="en-US" sz="4000">
                <a:solidFill>
                  <a:schemeClr val="lt1"/>
                </a:solidFill>
              </a:rPr>
              <a:t>PLANTEAMIENTO DEL PROBLEMA</a:t>
            </a:r>
            <a:endParaRPr/>
          </a:p>
        </p:txBody>
      </p:sp>
      <p:sp>
        <p:nvSpPr>
          <p:cNvPr id="154" name="Google Shape;154;p2"/>
          <p:cNvSpPr/>
          <p:nvPr/>
        </p:nvSpPr>
        <p:spPr>
          <a:xfrm>
            <a:off x="1396182" y="1612490"/>
            <a:ext cx="3706761" cy="4601497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55" name="Google Shape;155;p2"/>
          <p:cNvSpPr txBox="1"/>
          <p:nvPr/>
        </p:nvSpPr>
        <p:spPr>
          <a:xfrm>
            <a:off x="2040194" y="1888678"/>
            <a:ext cx="241873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Contexto Proyecto</a:t>
            </a:r>
            <a:endParaRPr/>
          </a:p>
        </p:txBody>
      </p:sp>
      <p:sp>
        <p:nvSpPr>
          <p:cNvPr id="156" name="Google Shape;156;p2"/>
          <p:cNvSpPr txBox="1"/>
          <p:nvPr/>
        </p:nvSpPr>
        <p:spPr>
          <a:xfrm>
            <a:off x="1484673" y="3174574"/>
            <a:ext cx="32841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Desconfianza en servicios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Falta de tiempo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Bienestar afectado</a:t>
            </a: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57" name="Google Shape;157;p2"/>
          <p:cNvSpPr/>
          <p:nvPr/>
        </p:nvSpPr>
        <p:spPr>
          <a:xfrm>
            <a:off x="6838336" y="1612489"/>
            <a:ext cx="3706761" cy="4601497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58" name="Google Shape;158;p2"/>
          <p:cNvSpPr txBox="1"/>
          <p:nvPr/>
        </p:nvSpPr>
        <p:spPr>
          <a:xfrm>
            <a:off x="6985821" y="1888678"/>
            <a:ext cx="34216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Descripción Problema</a:t>
            </a:r>
            <a:endParaRPr/>
          </a:p>
        </p:txBody>
      </p:sp>
      <p:sp>
        <p:nvSpPr>
          <p:cNvPr id="159" name="Google Shape;159;p2"/>
          <p:cNvSpPr txBox="1"/>
          <p:nvPr/>
        </p:nvSpPr>
        <p:spPr>
          <a:xfrm>
            <a:off x="6985821" y="3174574"/>
            <a:ext cx="32841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Incapacidad de suplir necesidades a la mascota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Servicios mal gestionados y dispersos</a:t>
            </a: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cxnSp>
        <p:nvCxnSpPr>
          <p:cNvPr id="160" name="Google Shape;160;p2"/>
          <p:cNvCxnSpPr/>
          <p:nvPr/>
        </p:nvCxnSpPr>
        <p:spPr>
          <a:xfrm>
            <a:off x="3012727" y="2328116"/>
            <a:ext cx="461993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1" name="Google Shape;161;p2"/>
          <p:cNvCxnSpPr/>
          <p:nvPr/>
        </p:nvCxnSpPr>
        <p:spPr>
          <a:xfrm>
            <a:off x="8504043" y="2328116"/>
            <a:ext cx="461993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"/>
          <p:cNvSpPr txBox="1">
            <a:spLocks noGrp="1"/>
          </p:cNvSpPr>
          <p:nvPr>
            <p:ph type="title"/>
          </p:nvPr>
        </p:nvSpPr>
        <p:spPr>
          <a:xfrm>
            <a:off x="2917866" y="143360"/>
            <a:ext cx="6356267" cy="1029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Bookman Old Style"/>
              <a:buNone/>
            </a:pPr>
            <a:r>
              <a:rPr lang="en-US" sz="4000">
                <a:solidFill>
                  <a:schemeClr val="lt1"/>
                </a:solidFill>
              </a:rPr>
              <a:t>PLANTEAMIENTO DEL PROBLEMA</a:t>
            </a:r>
            <a:endParaRPr/>
          </a:p>
        </p:txBody>
      </p:sp>
      <p:sp>
        <p:nvSpPr>
          <p:cNvPr id="167" name="Google Shape;167;p3"/>
          <p:cNvSpPr/>
          <p:nvPr/>
        </p:nvSpPr>
        <p:spPr>
          <a:xfrm>
            <a:off x="1396182" y="1612490"/>
            <a:ext cx="3706761" cy="4601497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68" name="Google Shape;168;p3"/>
          <p:cNvSpPr txBox="1"/>
          <p:nvPr/>
        </p:nvSpPr>
        <p:spPr>
          <a:xfrm>
            <a:off x="2040194" y="1888678"/>
            <a:ext cx="241873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Impacto Problema</a:t>
            </a:r>
            <a:endParaRPr/>
          </a:p>
        </p:txBody>
      </p:sp>
      <p:sp>
        <p:nvSpPr>
          <p:cNvPr id="169" name="Google Shape;169;p3"/>
          <p:cNvSpPr txBox="1"/>
          <p:nvPr/>
        </p:nvSpPr>
        <p:spPr>
          <a:xfrm>
            <a:off x="1494505" y="2660817"/>
            <a:ext cx="3283974" cy="3139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Desconfianza y ansiedad en dueños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Negligencia en necesidades de mascotas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Baja demanda por riesgo percibido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Dificultad en gestión por falta de herramientas</a:t>
            </a:r>
            <a:endParaRPr/>
          </a:p>
        </p:txBody>
      </p:sp>
      <p:sp>
        <p:nvSpPr>
          <p:cNvPr id="170" name="Google Shape;170;p3"/>
          <p:cNvSpPr/>
          <p:nvPr/>
        </p:nvSpPr>
        <p:spPr>
          <a:xfrm>
            <a:off x="6838336" y="1612489"/>
            <a:ext cx="3706761" cy="4601497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71" name="Google Shape;171;p3"/>
          <p:cNvSpPr txBox="1"/>
          <p:nvPr/>
        </p:nvSpPr>
        <p:spPr>
          <a:xfrm>
            <a:off x="6985821" y="1888678"/>
            <a:ext cx="34216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Implicaciones Sociales</a:t>
            </a:r>
            <a:endParaRPr/>
          </a:p>
        </p:txBody>
      </p:sp>
      <p:sp>
        <p:nvSpPr>
          <p:cNvPr id="172" name="Google Shape;172;p3"/>
          <p:cNvSpPr txBox="1"/>
          <p:nvPr/>
        </p:nvSpPr>
        <p:spPr>
          <a:xfrm>
            <a:off x="6985821" y="2923853"/>
            <a:ext cx="3283974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Afectación del Bienestar Animal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Erosión de la Confianza Comunitaria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Falta de Responsabilidad Social con animales</a:t>
            </a:r>
            <a:endParaRPr/>
          </a:p>
        </p:txBody>
      </p:sp>
      <p:cxnSp>
        <p:nvCxnSpPr>
          <p:cNvPr id="173" name="Google Shape;173;p3"/>
          <p:cNvCxnSpPr/>
          <p:nvPr/>
        </p:nvCxnSpPr>
        <p:spPr>
          <a:xfrm>
            <a:off x="3012727" y="2328116"/>
            <a:ext cx="461993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4" name="Google Shape;174;p3"/>
          <p:cNvCxnSpPr/>
          <p:nvPr/>
        </p:nvCxnSpPr>
        <p:spPr>
          <a:xfrm>
            <a:off x="8504043" y="2328116"/>
            <a:ext cx="461993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"/>
          <p:cNvSpPr txBox="1">
            <a:spLocks noGrp="1"/>
          </p:cNvSpPr>
          <p:nvPr>
            <p:ph type="title"/>
          </p:nvPr>
        </p:nvSpPr>
        <p:spPr>
          <a:xfrm>
            <a:off x="2917866" y="143360"/>
            <a:ext cx="6356267" cy="1029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Bookman Old Style"/>
              <a:buNone/>
            </a:pPr>
            <a:r>
              <a:rPr lang="en-US" sz="4000">
                <a:solidFill>
                  <a:schemeClr val="lt1"/>
                </a:solidFill>
              </a:rPr>
              <a:t>SOLUCIÓN PROPUESTA</a:t>
            </a:r>
            <a:endParaRPr/>
          </a:p>
        </p:txBody>
      </p:sp>
      <p:pic>
        <p:nvPicPr>
          <p:cNvPr id="181" name="Google Shape;18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300" y="2676853"/>
            <a:ext cx="4405425" cy="26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4"/>
          <p:cNvSpPr txBox="1"/>
          <p:nvPr/>
        </p:nvSpPr>
        <p:spPr>
          <a:xfrm>
            <a:off x="1376413" y="1744600"/>
            <a:ext cx="3613200" cy="11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PETS </a:t>
            </a:r>
            <a:br>
              <a:rPr lang="en-US" sz="3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-US" sz="3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Paseadores</a:t>
            </a:r>
            <a:endParaRPr sz="30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83" name="Google Shape;18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4450" y="1933637"/>
            <a:ext cx="1829574" cy="182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3350" y="4157113"/>
            <a:ext cx="1134250" cy="11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00262" y="4157125"/>
            <a:ext cx="1134249" cy="113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89900" y="2027613"/>
            <a:ext cx="1641600" cy="1641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87" name="Google Shape;187;p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129300" y="4102500"/>
            <a:ext cx="1222200" cy="1243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"/>
          <p:cNvSpPr txBox="1">
            <a:spLocks noGrp="1"/>
          </p:cNvSpPr>
          <p:nvPr>
            <p:ph type="title"/>
          </p:nvPr>
        </p:nvSpPr>
        <p:spPr>
          <a:xfrm>
            <a:off x="294290" y="137134"/>
            <a:ext cx="11340662" cy="958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Bookman Old Style"/>
              <a:buNone/>
            </a:pPr>
            <a:r>
              <a:rPr lang="en-US" sz="4000">
                <a:solidFill>
                  <a:schemeClr val="lt1"/>
                </a:solidFill>
              </a:rPr>
              <a:t>ELEMENTOS INNOVADORES O VALOR AGREGADO </a:t>
            </a:r>
            <a:endParaRPr sz="4000"/>
          </a:p>
        </p:txBody>
      </p:sp>
      <p:pic>
        <p:nvPicPr>
          <p:cNvPr id="193" name="Google Shape;19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0141" y="1492709"/>
            <a:ext cx="1347025" cy="134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5"/>
          <p:cNvSpPr txBox="1"/>
          <p:nvPr/>
        </p:nvSpPr>
        <p:spPr>
          <a:xfrm>
            <a:off x="2530613" y="2929050"/>
            <a:ext cx="2457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Plataforma Digital Integrada del servicio</a:t>
            </a:r>
            <a:endParaRPr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95" name="Google Shape;19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7700" y="1587438"/>
            <a:ext cx="1543425" cy="115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6163" y="1587453"/>
            <a:ext cx="1347025" cy="1347062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5"/>
          <p:cNvSpPr txBox="1"/>
          <p:nvPr/>
        </p:nvSpPr>
        <p:spPr>
          <a:xfrm>
            <a:off x="5141897" y="2908813"/>
            <a:ext cx="18435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Monitoreo en </a:t>
            </a:r>
            <a:br>
              <a:rPr lang="en-US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</a:br>
            <a:r>
              <a:rPr lang="en-US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Tiempo Real</a:t>
            </a:r>
            <a:endParaRPr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98" name="Google Shape;198;p5"/>
          <p:cNvSpPr txBox="1"/>
          <p:nvPr/>
        </p:nvSpPr>
        <p:spPr>
          <a:xfrm>
            <a:off x="7233186" y="2895900"/>
            <a:ext cx="21234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Automatización y Centralización</a:t>
            </a:r>
            <a:endParaRPr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99" name="Google Shape;199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9025" y="3881720"/>
            <a:ext cx="1744880" cy="1491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47251" y="3881720"/>
            <a:ext cx="2034727" cy="152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165325" y="3864139"/>
            <a:ext cx="2292325" cy="1526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5"/>
          <p:cNvSpPr txBox="1"/>
          <p:nvPr/>
        </p:nvSpPr>
        <p:spPr>
          <a:xfrm>
            <a:off x="662650" y="5499775"/>
            <a:ext cx="245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Seguridad y confianza</a:t>
            </a:r>
            <a:endParaRPr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03" name="Google Shape;203;p5"/>
          <p:cNvSpPr txBox="1"/>
          <p:nvPr/>
        </p:nvSpPr>
        <p:spPr>
          <a:xfrm>
            <a:off x="4735813" y="5499775"/>
            <a:ext cx="245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Eficiencia Operativa</a:t>
            </a:r>
            <a:endParaRPr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04" name="Google Shape;204;p5"/>
          <p:cNvSpPr txBox="1"/>
          <p:nvPr/>
        </p:nvSpPr>
        <p:spPr>
          <a:xfrm>
            <a:off x="9082675" y="5499775"/>
            <a:ext cx="245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Expansión Territorial</a:t>
            </a:r>
            <a:endParaRPr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16f26a068b_0_24"/>
          <p:cNvSpPr txBox="1">
            <a:spLocks noGrp="1"/>
          </p:cNvSpPr>
          <p:nvPr>
            <p:ph type="title"/>
          </p:nvPr>
        </p:nvSpPr>
        <p:spPr>
          <a:xfrm>
            <a:off x="1408038" y="143360"/>
            <a:ext cx="9449100" cy="10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ookman Old Style"/>
              <a:buNone/>
            </a:pPr>
            <a:r>
              <a:rPr lang="en-US" sz="4000">
                <a:solidFill>
                  <a:schemeClr val="lt1"/>
                </a:solidFill>
              </a:rPr>
              <a:t>OBJETIVOS DEL PROYECTO </a:t>
            </a:r>
            <a:endParaRPr/>
          </a:p>
        </p:txBody>
      </p:sp>
      <p:sp>
        <p:nvSpPr>
          <p:cNvPr id="210" name="Google Shape;210;g316f26a068b_0_24"/>
          <p:cNvSpPr txBox="1"/>
          <p:nvPr/>
        </p:nvSpPr>
        <p:spPr>
          <a:xfrm>
            <a:off x="700173" y="1345225"/>
            <a:ext cx="5456301" cy="5219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Rockwell"/>
              <a:buChar char="●"/>
            </a:pPr>
            <a:r>
              <a:rPr lang="en-US" sz="1800" b="1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Objetivo</a:t>
            </a:r>
            <a:r>
              <a:rPr lang="en-US" sz="1800" b="1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General</a:t>
            </a:r>
            <a:endParaRPr sz="1700" b="1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Char char="○"/>
            </a:pP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Plataforma digital </a:t>
            </a: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integrada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(web + mobile)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700"/>
              <a:buFont typeface="Rockwell"/>
              <a:buChar char="○"/>
            </a:pP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Servicio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de paseo de </a:t>
            </a: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mascotas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.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EFEFE"/>
              </a:buClr>
              <a:buSzPts val="1800"/>
              <a:buChar char="●"/>
            </a:pPr>
            <a:r>
              <a:rPr lang="en-US" sz="1800" b="1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</a:t>
            </a:r>
            <a:r>
              <a:rPr lang="en-US" sz="1800" b="1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Objetivos</a:t>
            </a:r>
            <a:r>
              <a:rPr lang="en-US" sz="1800" b="1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</a:t>
            </a:r>
            <a:r>
              <a:rPr lang="en-US" sz="1800" b="1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Específicos</a:t>
            </a:r>
            <a:br>
              <a:rPr lang="en-US" sz="1800" b="1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</a:br>
            <a:endParaRPr sz="1800" b="1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9144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Rockwell"/>
              <a:buAutoNum type="arabicPeriod"/>
            </a:pP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Finalizar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Desarrollo de Plataforma Web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9144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Rockwell"/>
              <a:buAutoNum type="arabicPeriod"/>
            </a:pP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Desarrollo </a:t>
            </a: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Aplicación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Mobile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9144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Rockwell"/>
              <a:buAutoNum type="arabicPeriod"/>
            </a:pPr>
            <a:r>
              <a:rPr lang="es-CL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Sincronización de plataformas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9144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Rockwell"/>
              <a:buAutoNum type="arabicPeriod"/>
            </a:pP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Optimizar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y </a:t>
            </a: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automatizar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</a:t>
            </a: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Gestión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</a:t>
            </a: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Operativa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9144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Rockwell"/>
              <a:buAutoNum type="arabicPeriod"/>
            </a:pP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Expansión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Territorial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9144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Rockwell"/>
              <a:buAutoNum type="arabicPeriod"/>
            </a:pP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Fortalecer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</a:t>
            </a: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Confianza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</a:t>
            </a: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en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</a:t>
            </a: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el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 </a:t>
            </a:r>
            <a:r>
              <a:rPr lang="en-US" sz="1700" dirty="0" err="1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servicio</a:t>
            </a:r>
            <a:r>
              <a:rPr lang="en-US" sz="1700" dirty="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.</a:t>
            </a: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700" dirty="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211" name="Google Shape;211;g316f26a068b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070" y="1503536"/>
            <a:ext cx="1253580" cy="1286802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g316f26a068b_0_24"/>
          <p:cNvSpPr txBox="1"/>
          <p:nvPr/>
        </p:nvSpPr>
        <p:spPr>
          <a:xfrm>
            <a:off x="7556775" y="1777500"/>
            <a:ext cx="47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38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EFEFE"/>
              </a:buClr>
              <a:buSzPts val="3300"/>
              <a:buChar char="+"/>
            </a:pPr>
            <a:r>
              <a:rPr lang="en-US" sz="3600">
                <a:solidFill>
                  <a:srgbClr val="000000"/>
                </a:solidFill>
              </a:rPr>
              <a:t>           </a:t>
            </a:r>
            <a:endParaRPr sz="3300"/>
          </a:p>
        </p:txBody>
      </p:sp>
      <p:pic>
        <p:nvPicPr>
          <p:cNvPr id="213" name="Google Shape;213;g316f26a068b_0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4113" y="4856173"/>
            <a:ext cx="845613" cy="824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316f26a068b_0_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4990" y="4856169"/>
            <a:ext cx="845610" cy="82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316f26a068b_0_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67053" y="3757241"/>
            <a:ext cx="921475" cy="865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316f26a068b_0_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30509" y="3685623"/>
            <a:ext cx="972820" cy="914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g316f26a068b_0_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50907" y="4876868"/>
            <a:ext cx="921496" cy="865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g316f26a068b_0_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467051" y="3925833"/>
            <a:ext cx="921500" cy="660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g316f26a068b_0_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0672703" y="4876873"/>
            <a:ext cx="819123" cy="78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316f26a068b_0_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402103" y="3844956"/>
            <a:ext cx="819125" cy="822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316f26a068b_0_2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9483578" y="4876880"/>
            <a:ext cx="888450" cy="78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316f26a068b_0_2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000801" y="1425599"/>
            <a:ext cx="1442700" cy="1442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23" name="Google Shape;223;g316f26a068b_0_24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0002075" y="1227438"/>
            <a:ext cx="1839025" cy="183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g316f26a068b_0_24"/>
          <p:cNvSpPr txBox="1"/>
          <p:nvPr/>
        </p:nvSpPr>
        <p:spPr>
          <a:xfrm>
            <a:off x="9529875" y="1777475"/>
            <a:ext cx="47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3600">
                <a:solidFill>
                  <a:srgbClr val="FEFEFE"/>
                </a:solidFill>
              </a:rPr>
              <a:t>=</a:t>
            </a:r>
            <a:r>
              <a:rPr lang="en-US" sz="3600">
                <a:solidFill>
                  <a:srgbClr val="000000"/>
                </a:solidFill>
              </a:rPr>
              <a:t>           </a:t>
            </a:r>
            <a:endParaRPr sz="3300"/>
          </a:p>
        </p:txBody>
      </p:sp>
      <p:pic>
        <p:nvPicPr>
          <p:cNvPr id="225" name="Google Shape;225;g316f26a068b_0_24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10719115" y="3886586"/>
            <a:ext cx="726300" cy="73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7"/>
          <p:cNvSpPr txBox="1">
            <a:spLocks noGrp="1"/>
          </p:cNvSpPr>
          <p:nvPr>
            <p:ph type="title"/>
          </p:nvPr>
        </p:nvSpPr>
        <p:spPr>
          <a:xfrm>
            <a:off x="2104052" y="172650"/>
            <a:ext cx="8104800" cy="10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Bookman Old Style"/>
              <a:buNone/>
            </a:pPr>
            <a:r>
              <a:rPr lang="en-US" sz="4000">
                <a:solidFill>
                  <a:schemeClr val="lt1"/>
                </a:solidFill>
              </a:rPr>
              <a:t>UNIDADES DE COMPETENCIAS</a:t>
            </a:r>
            <a:endParaRPr/>
          </a:p>
        </p:txBody>
      </p:sp>
      <p:sp>
        <p:nvSpPr>
          <p:cNvPr id="231" name="Google Shape;231;p7"/>
          <p:cNvSpPr txBox="1"/>
          <p:nvPr/>
        </p:nvSpPr>
        <p:spPr>
          <a:xfrm>
            <a:off x="8961188" y="5789800"/>
            <a:ext cx="2267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Arquitectura de Software</a:t>
            </a:r>
            <a:endParaRPr sz="150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232" name="Google Shape;23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100" y="1522639"/>
            <a:ext cx="3063900" cy="1585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33" name="Google Shape;233;p7"/>
          <p:cNvSpPr txBox="1"/>
          <p:nvPr/>
        </p:nvSpPr>
        <p:spPr>
          <a:xfrm>
            <a:off x="487975" y="31843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Programación de Base de Datos</a:t>
            </a:r>
            <a:endParaRPr sz="150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234" name="Google Shape;23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4825" y="1522638"/>
            <a:ext cx="2403300" cy="1585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35" name="Google Shape;235;p7"/>
          <p:cNvSpPr txBox="1"/>
          <p:nvPr/>
        </p:nvSpPr>
        <p:spPr>
          <a:xfrm>
            <a:off x="4596000" y="31843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Programacion Mobile</a:t>
            </a:r>
            <a:endParaRPr sz="150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236" name="Google Shape;236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93050" y="1522650"/>
            <a:ext cx="2603400" cy="1585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37" name="Google Shape;237;p7"/>
          <p:cNvSpPr txBox="1"/>
          <p:nvPr/>
        </p:nvSpPr>
        <p:spPr>
          <a:xfrm>
            <a:off x="8793025" y="3184350"/>
            <a:ext cx="2603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Programación Web</a:t>
            </a:r>
            <a:endParaRPr sz="150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238" name="Google Shape;238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7938" y="4204300"/>
            <a:ext cx="2820000" cy="1585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39" name="Google Shape;239;p7"/>
          <p:cNvSpPr txBox="1"/>
          <p:nvPr/>
        </p:nvSpPr>
        <p:spPr>
          <a:xfrm>
            <a:off x="487975" y="578980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Integración de Sistemas</a:t>
            </a:r>
            <a:endParaRPr sz="150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240" name="Google Shape;240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06600" y="4116400"/>
            <a:ext cx="1578900" cy="1585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41" name="Google Shape;241;p7"/>
          <p:cNvSpPr txBox="1"/>
          <p:nvPr/>
        </p:nvSpPr>
        <p:spPr>
          <a:xfrm>
            <a:off x="4656450" y="578980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EFEFE"/>
                </a:solidFill>
                <a:latin typeface="Rockwell"/>
                <a:ea typeface="Rockwell"/>
                <a:cs typeface="Rockwell"/>
                <a:sym typeface="Rockwell"/>
              </a:rPr>
              <a:t>Metodología ágil</a:t>
            </a:r>
            <a:endParaRPr sz="1500">
              <a:solidFill>
                <a:srgbClr val="FEFEFE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242" name="Google Shape;242;p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027638" y="4078300"/>
            <a:ext cx="2134200" cy="1661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16f26a068b_0_50"/>
          <p:cNvSpPr txBox="1"/>
          <p:nvPr/>
        </p:nvSpPr>
        <p:spPr>
          <a:xfrm>
            <a:off x="4241252" y="322835"/>
            <a:ext cx="3709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Metodologías</a:t>
            </a:r>
            <a:endParaRPr/>
          </a:p>
        </p:txBody>
      </p:sp>
      <p:pic>
        <p:nvPicPr>
          <p:cNvPr id="248" name="Google Shape;248;g316f26a068b_0_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1550" y="1377325"/>
            <a:ext cx="10188900" cy="50943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51FE5BE5-ADAE-3AB0-6F0F-CE9D4BB943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908002"/>
              </p:ext>
            </p:extLst>
          </p:nvPr>
        </p:nvGraphicFramePr>
        <p:xfrm>
          <a:off x="561315" y="516049"/>
          <a:ext cx="11153869" cy="57036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9660">
                  <a:extLst>
                    <a:ext uri="{9D8B030D-6E8A-4147-A177-3AD203B41FA5}">
                      <a16:colId xmlns:a16="http://schemas.microsoft.com/office/drawing/2014/main" val="1162715440"/>
                    </a:ext>
                  </a:extLst>
                </a:gridCol>
                <a:gridCol w="1301933">
                  <a:extLst>
                    <a:ext uri="{9D8B030D-6E8A-4147-A177-3AD203B41FA5}">
                      <a16:colId xmlns:a16="http://schemas.microsoft.com/office/drawing/2014/main" val="3602523178"/>
                    </a:ext>
                  </a:extLst>
                </a:gridCol>
                <a:gridCol w="8472276">
                  <a:extLst>
                    <a:ext uri="{9D8B030D-6E8A-4147-A177-3AD203B41FA5}">
                      <a16:colId xmlns:a16="http://schemas.microsoft.com/office/drawing/2014/main" val="1245129273"/>
                    </a:ext>
                  </a:extLst>
                </a:gridCol>
              </a:tblGrid>
              <a:tr h="327440">
                <a:tc>
                  <a:txBody>
                    <a:bodyPr/>
                    <a:lstStyle/>
                    <a:p>
                      <a:pPr algn="l" fontAlgn="b"/>
                      <a:r>
                        <a:rPr lang="es-CL" sz="1800" b="1" u="none" strike="noStrike" dirty="0">
                          <a:effectLst/>
                        </a:rPr>
                        <a:t>Fechas</a:t>
                      </a:r>
                      <a:endParaRPr lang="es-CL" sz="1800" b="1" i="0" u="none" strike="noStrike" dirty="0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L" sz="1800" b="1" u="none" strike="noStrike">
                          <a:effectLst/>
                        </a:rPr>
                        <a:t>Sprints</a:t>
                      </a:r>
                      <a:endParaRPr lang="es-CL" sz="1800" b="1" i="0" u="none" strike="noStrike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L" sz="1800" b="1" u="none" strike="noStrike" dirty="0">
                          <a:effectLst/>
                        </a:rPr>
                        <a:t>Objetivos Principales</a:t>
                      </a:r>
                      <a:endParaRPr lang="es-CL" sz="1800" b="1" i="0" u="none" strike="noStrike" dirty="0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30203063"/>
                  </a:ext>
                </a:extLst>
              </a:tr>
              <a:tr h="564444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02-09-2024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1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effectLst/>
                        </a:rPr>
                        <a:t>Definir funcionalidades pendientes, asignar tareas, iniciar desarrollo de funcionalidades faltantes.</a:t>
                      </a:r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9698729"/>
                  </a:ext>
                </a:extLst>
              </a:tr>
              <a:tr h="311847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09-09-2024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2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Continuar desarrollo, pruebas internas de funcionalidades, corrección de errores.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52910374"/>
                  </a:ext>
                </a:extLst>
              </a:tr>
              <a:tr h="564444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16-09-2024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3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effectLst/>
                        </a:rPr>
                        <a:t>Continuar desarrollo, Pruebas exhaustivas de la plataforma web, identificar y documentar errores.</a:t>
                      </a:r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49869417"/>
                  </a:ext>
                </a:extLst>
              </a:tr>
              <a:tr h="311847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23-09-2024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Corregir errores identificados, optimizar rendimiento de la plataforma web.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1269305"/>
                  </a:ext>
                </a:extLst>
              </a:tr>
              <a:tr h="311847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30-09-2024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5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Realizar migración de BBDD de la plataforma web, comenzar desarrollo para Android.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81466429"/>
                  </a:ext>
                </a:extLst>
              </a:tr>
              <a:tr h="311847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07-10-2024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6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Continuar desarrollo de la plataforma para Android.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30316921"/>
                  </a:ext>
                </a:extLst>
              </a:tr>
              <a:tr h="311847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14-10-2024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7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Finalizar funciones básicas en plataforma web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54156010"/>
                  </a:ext>
                </a:extLst>
              </a:tr>
              <a:tr h="564444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21-10-2024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8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Coorregir error en plataforma web, preparar sincronización con Base de datos de Firebase.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99719735"/>
                  </a:ext>
                </a:extLst>
              </a:tr>
              <a:tr h="311847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28-10-2024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9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Implementar sincronización de datos, realizar pruebas de sincronización.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09700197"/>
                  </a:ext>
                </a:extLst>
              </a:tr>
              <a:tr h="623694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04-11-2024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10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Finalizar funciones basicas en Aplicativo Mobile</a:t>
                      </a:r>
                      <a:br>
                        <a:rPr lang="es-CL" sz="1600" u="none" strike="noStrike">
                          <a:effectLst/>
                        </a:rPr>
                      </a:br>
                      <a:r>
                        <a:rPr lang="es-CL" sz="1600" u="none" strike="noStrike">
                          <a:effectLst/>
                        </a:rPr>
                        <a:t>Ajustar errores de sincronización, asegurar estabilidad de la plataforma y aplicaciones.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0776445"/>
                  </a:ext>
                </a:extLst>
              </a:tr>
              <a:tr h="311847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11-11-2024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11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Ejecutar pruebas piloto con usuarios seleccionados, recopilar feedback.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2264664"/>
                  </a:ext>
                </a:extLst>
              </a:tr>
              <a:tr h="311847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18-11-2024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12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Analizar feedback, realizar ajustes y mejoras según las pruebas piloto.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44248942"/>
                  </a:ext>
                </a:extLst>
              </a:tr>
              <a:tr h="564444"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28-11-2024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effectLst/>
                        </a:rPr>
                        <a:t>Sprint 13</a:t>
                      </a:r>
                      <a:endParaRPr lang="es-CL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effectLst/>
                        </a:rPr>
                        <a:t>Preparar despliegue final, ajustes y optimizaciones, despliegue y monitoreo </a:t>
                      </a:r>
                      <a:r>
                        <a:rPr lang="es-CL" sz="1600" u="none" strike="noStrike" dirty="0" err="1">
                          <a:effectLst/>
                        </a:rPr>
                        <a:t>post-implementación</a:t>
                      </a:r>
                      <a:r>
                        <a:rPr lang="es-CL" sz="1600" u="none" strike="noStrike" dirty="0">
                          <a:effectLst/>
                        </a:rPr>
                        <a:t>.</a:t>
                      </a:r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776382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6843163"/>
      </p:ext>
    </p:extLst>
  </p:cSld>
  <p:clrMapOvr>
    <a:masterClrMapping/>
  </p:clrMapOvr>
</p:sld>
</file>

<file path=ppt/theme/theme1.xml><?xml version="1.0" encoding="utf-8"?>
<a:theme xmlns:a="http://schemas.openxmlformats.org/drawingml/2006/main" name="Damask">
  <a:themeElements>
    <a:clrScheme name="Damask">
      <a:dk1>
        <a:srgbClr val="000000"/>
      </a:dk1>
      <a:lt1>
        <a:srgbClr val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523</Words>
  <Application>Microsoft Office PowerPoint</Application>
  <PresentationFormat>Panorámica</PresentationFormat>
  <Paragraphs>137</Paragraphs>
  <Slides>16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Aptos Narrow</vt:lpstr>
      <vt:lpstr>Maven Pro</vt:lpstr>
      <vt:lpstr>Bookman Old Style</vt:lpstr>
      <vt:lpstr>Arial</vt:lpstr>
      <vt:lpstr>Calibri</vt:lpstr>
      <vt:lpstr>Rockwell</vt:lpstr>
      <vt:lpstr>Damask</vt:lpstr>
      <vt:lpstr>Presentación de PowerPoint</vt:lpstr>
      <vt:lpstr>PLANTEAMIENTO DEL PROBLEMA</vt:lpstr>
      <vt:lpstr>PLANTEAMIENTO DEL PROBLEMA</vt:lpstr>
      <vt:lpstr>SOLUCIÓN PROPUESTA</vt:lpstr>
      <vt:lpstr>ELEMENTOS INNOVADORES O VALOR AGREGADO </vt:lpstr>
      <vt:lpstr>OBJETIVOS DEL PROYECTO </vt:lpstr>
      <vt:lpstr>UNIDADES DE COMPETENCIAS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LECCIONES APRENDIDAS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nico</dc:creator>
  <cp:lastModifiedBy>Zaitham</cp:lastModifiedBy>
  <cp:revision>2</cp:revision>
  <dcterms:created xsi:type="dcterms:W3CDTF">2022-05-17T15:45:24Z</dcterms:created>
  <dcterms:modified xsi:type="dcterms:W3CDTF">2024-11-28T01:36:35Z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